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57" r:id="rId5"/>
    <p:sldId id="263" r:id="rId6"/>
    <p:sldId id="259" r:id="rId7"/>
    <p:sldId id="260" r:id="rId8"/>
    <p:sldId id="261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45EB-C4CB-4ABF-B431-C0A3B0385BC7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E7286-BA7A-41C8-9218-9AB75943A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97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45EB-C4CB-4ABF-B431-C0A3B0385BC7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E7286-BA7A-41C8-9218-9AB75943A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4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45EB-C4CB-4ABF-B431-C0A3B0385BC7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E7286-BA7A-41C8-9218-9AB75943A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55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45EB-C4CB-4ABF-B431-C0A3B0385BC7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E7286-BA7A-41C8-9218-9AB75943A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06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45EB-C4CB-4ABF-B431-C0A3B0385BC7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E7286-BA7A-41C8-9218-9AB75943A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98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45EB-C4CB-4ABF-B431-C0A3B0385BC7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E7286-BA7A-41C8-9218-9AB75943A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07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45EB-C4CB-4ABF-B431-C0A3B0385BC7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E7286-BA7A-41C8-9218-9AB75943A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44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45EB-C4CB-4ABF-B431-C0A3B0385BC7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E7286-BA7A-41C8-9218-9AB75943A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9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45EB-C4CB-4ABF-B431-C0A3B0385BC7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E7286-BA7A-41C8-9218-9AB75943A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76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45EB-C4CB-4ABF-B431-C0A3B0385BC7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E7286-BA7A-41C8-9218-9AB75943A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49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45EB-C4CB-4ABF-B431-C0A3B0385BC7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E7286-BA7A-41C8-9218-9AB75943A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19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945EB-C4CB-4ABF-B431-C0A3B0385BC7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E7286-BA7A-41C8-9218-9AB75943A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08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Темперамент, характер, личность.</a:t>
            </a:r>
            <a:endParaRPr lang="ru-RU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Сначала – определяем ваш темперамент, дорогие родители!</a:t>
            </a:r>
          </a:p>
          <a:p>
            <a:r>
              <a:rPr lang="ru-RU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Темперамент </a:t>
            </a:r>
            <a:r>
              <a:rPr lang="ru-RU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сравним лишь с гранитом, нужно пытаться </a:t>
            </a:r>
            <a:r>
              <a:rPr lang="ru-RU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 т ш л и ф о в а т ь </a:t>
            </a:r>
            <a:r>
              <a:rPr lang="ru-RU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его своими  методами воспитания, используя их в качестве резца, которым пользуется скульптор. Важно учитывать все минусы и плюсы темперамента дошкольника, пытаться свести минусы к нулю, не подавлять, а управлять любым из типов темперамента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72569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 воспитании</a:t>
            </a:r>
            <a:r>
              <a:rPr lang="ru-RU" dirty="0"/>
              <a:t> </a:t>
            </a:r>
            <a:r>
              <a:rPr lang="ru-RU" b="1" dirty="0"/>
              <a:t>сангвиника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</a:t>
            </a:r>
            <a:r>
              <a:rPr lang="ru-RU" dirty="0" smtClean="0"/>
              <a:t>ледует </a:t>
            </a:r>
            <a:r>
              <a:rPr lang="ru-RU" dirty="0"/>
              <a:t>стремиться вырабатывать устойчивые интересы. Учить терпению, упорству, тому, что любое дело надо доводить до конца.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/>
              <a:t>можно больше поощрять ребенка за проявления нравственности в его поступках. </a:t>
            </a:r>
            <a:endParaRPr lang="ru-RU" dirty="0" smtClean="0"/>
          </a:p>
          <a:p>
            <a:r>
              <a:rPr lang="ru-RU" dirty="0" smtClean="0"/>
              <a:t>Искоренять </a:t>
            </a:r>
            <a:r>
              <a:rPr lang="ru-RU" dirty="0"/>
              <a:t>небрежность и поверхностность при выполнении заданий.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этом родителям необходимо учитывать, что жизнерадостность, общительность и оптимизм ребенка- сангвиника способны обернуться оборотной стороной медали, стать источником как легкомыслия, так и непостоянства.</a:t>
            </a:r>
          </a:p>
        </p:txBody>
      </p:sp>
    </p:spTree>
    <p:extLst>
      <p:ext uri="{BB962C8B-B14F-4D97-AF65-F5344CB8AC3E}">
        <p14:creationId xmlns:p14="http://schemas.microsoft.com/office/powerpoint/2010/main" val="462528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Маленький</a:t>
            </a:r>
            <a:r>
              <a:rPr lang="ru-RU" dirty="0"/>
              <a:t> </a:t>
            </a:r>
            <a:r>
              <a:rPr lang="ru-RU" b="1" dirty="0"/>
              <a:t>флегматик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родителям </a:t>
            </a:r>
            <a:r>
              <a:rPr lang="ru-RU" dirty="0"/>
              <a:t>нужно пытаться сформировать у него любознательность и сделать его инициативным. </a:t>
            </a:r>
            <a:endParaRPr lang="ru-RU" dirty="0" smtClean="0"/>
          </a:p>
          <a:p>
            <a:r>
              <a:rPr lang="ru-RU" dirty="0" smtClean="0"/>
              <a:t>Учить</a:t>
            </a:r>
            <a:r>
              <a:rPr lang="ru-RU" dirty="0"/>
              <a:t>, как правильно переключать внимание при выполнении различных поручений и как рационально распределить время, чтобы не попасть в цейтнот.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этом важно не раздражаться черепашьими темпами ребенка-флегматика, а ускорять их, применяя игровую деятельность, например, игры наперегонки. Играть с ними в игры, где требуются быстрота движений, точность, ловкость, и поощрять, когда он выполняет правила. </a:t>
            </a:r>
            <a:endParaRPr lang="ru-RU" dirty="0" smtClean="0"/>
          </a:p>
          <a:p>
            <a:r>
              <a:rPr lang="ru-RU" dirty="0" smtClean="0"/>
              <a:t>Нужно </a:t>
            </a:r>
            <a:r>
              <a:rPr lang="ru-RU" dirty="0"/>
              <a:t>учить дошкольника полнее выражать эмоции и  чувства: радоваться, грустить, жалеть кого-то и быть добрым. Любыми способами пробуждать сообразительность и воображение. Следить за тем, чтобы он не оставался инертным, вялым, иначе эти качества могут превратиться в леность.</a:t>
            </a:r>
          </a:p>
        </p:txBody>
      </p:sp>
    </p:spTree>
    <p:extLst>
      <p:ext uri="{BB962C8B-B14F-4D97-AF65-F5344CB8AC3E}">
        <p14:creationId xmlns:p14="http://schemas.microsoft.com/office/powerpoint/2010/main" val="2296307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Меланхолик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От</a:t>
            </a:r>
            <a:r>
              <a:rPr lang="ru-RU" dirty="0"/>
              <a:t> </a:t>
            </a:r>
            <a:r>
              <a:rPr lang="ru-RU" dirty="0" smtClean="0"/>
              <a:t>этого ребенка не </a:t>
            </a:r>
            <a:r>
              <a:rPr lang="ru-RU" dirty="0"/>
              <a:t>надо требовать того, что для него  невыполнимо. Приказы замедляют его деятельность. Родителям следует поддерживать его, одобрять, быть с ним ласковее и мягче. Необходимо нацеливать ребенка на выполнение лишь посильных заданий и помогать вовремя справляться с ними. </a:t>
            </a:r>
            <a:endParaRPr lang="ru-RU" dirty="0" smtClean="0"/>
          </a:p>
          <a:p>
            <a:r>
              <a:rPr lang="ru-RU" dirty="0" smtClean="0"/>
              <a:t>Учить </a:t>
            </a:r>
            <a:r>
              <a:rPr lang="ru-RU" dirty="0"/>
              <a:t>преодолевать застенчивость и робость, искореняя неуверенность в себе. Поддерживать его самостоятельность. Важно воспитывать в ребенке-меланхолике инициативность, общительность, доверчивость и смелость. Учить бесстрашию и помогать избавиться от страха. </a:t>
            </a:r>
            <a:endParaRPr lang="ru-RU" dirty="0" smtClean="0"/>
          </a:p>
          <a:p>
            <a:r>
              <a:rPr lang="ru-RU" dirty="0" smtClean="0"/>
              <a:t>Ни </a:t>
            </a:r>
            <a:r>
              <a:rPr lang="ru-RU" dirty="0"/>
              <a:t>в коем случае, даже из благих побуждений, нельзя запугивать его. Родители должны стараться в разных ситуациях вызывать у ребенка больше положительных эмоций. </a:t>
            </a:r>
            <a:endParaRPr lang="ru-RU" dirty="0" smtClean="0"/>
          </a:p>
          <a:p>
            <a:r>
              <a:rPr lang="ru-RU" dirty="0" smtClean="0"/>
              <a:t>Важно </a:t>
            </a:r>
            <a:r>
              <a:rPr lang="ru-RU" dirty="0"/>
              <a:t>учитывать, что впечатлительность, ранимость, высокая чувствительность дошкольника – кривое зеркало всех педагогических воздействий и может исказить конечный результат, поэтому, воспитывая меланхолика, надо применять тактику жонглера</a:t>
            </a:r>
          </a:p>
        </p:txBody>
      </p:sp>
    </p:spTree>
    <p:extLst>
      <p:ext uri="{BB962C8B-B14F-4D97-AF65-F5344CB8AC3E}">
        <p14:creationId xmlns:p14="http://schemas.microsoft.com/office/powerpoint/2010/main" val="4245802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 холериком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 </a:t>
            </a:r>
            <a:r>
              <a:rPr lang="ru-RU" dirty="0"/>
              <a:t>пониманием относиться к проявлению активности ребёнка.</a:t>
            </a:r>
          </a:p>
          <a:p>
            <a:r>
              <a:rPr lang="ru-RU" dirty="0" smtClean="0"/>
              <a:t>Говорить </a:t>
            </a:r>
            <a:r>
              <a:rPr lang="ru-RU" dirty="0"/>
              <a:t>с ребенком спокойно, тихим голосом, но требовательно, без уговоров.</a:t>
            </a:r>
          </a:p>
          <a:p>
            <a:r>
              <a:rPr lang="ru-RU" dirty="0" smtClean="0"/>
              <a:t>Целесообразно </a:t>
            </a:r>
            <a:r>
              <a:rPr lang="ru-RU" dirty="0"/>
              <a:t>ограничивать всё, что возбуждает нервную систему ребёнка: кино, телевидение, чтение - все должно быть в меру.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/>
              <a:t>2 часа до </a:t>
            </a:r>
            <a:r>
              <a:rPr lang="ru-RU" dirty="0" smtClean="0"/>
              <a:t>сна только </a:t>
            </a:r>
            <a:r>
              <a:rPr lang="ru-RU" dirty="0"/>
              <a:t>спокойные игры и занятия.</a:t>
            </a:r>
          </a:p>
          <a:p>
            <a:r>
              <a:rPr lang="ru-RU" dirty="0" smtClean="0"/>
              <a:t>Необходимо </a:t>
            </a:r>
            <a:r>
              <a:rPr lang="ru-RU" dirty="0"/>
              <a:t>развивать у ребёнка сосредоточенное внимание: </a:t>
            </a:r>
            <a:r>
              <a:rPr lang="ru-RU" dirty="0" smtClean="0"/>
              <a:t>настольные игры </a:t>
            </a:r>
            <a:r>
              <a:rPr lang="ru-RU" dirty="0"/>
              <a:t>(но не те, где соревнуются), конструктор, рисование, лепка - все, что требуется усидчивости.</a:t>
            </a:r>
          </a:p>
          <a:p>
            <a:r>
              <a:rPr lang="ru-RU" dirty="0" smtClean="0"/>
              <a:t>Воспитывать </a:t>
            </a:r>
            <a:r>
              <a:rPr lang="ru-RU" dirty="0"/>
              <a:t>у ребёнка умение управлять собой (игры с командами, с внезапными остановками «Замри», где он будет подчиняться).</a:t>
            </a:r>
          </a:p>
          <a:p>
            <a:r>
              <a:rPr lang="ru-RU" dirty="0" smtClean="0"/>
              <a:t>Приучать </a:t>
            </a:r>
            <a:r>
              <a:rPr lang="ru-RU" dirty="0"/>
              <a:t>его к правилам общения: говорить спокойно, не перебивать говорящего, считаться с чужими желаниями, просить, а не требовать.</a:t>
            </a:r>
          </a:p>
          <a:p>
            <a:r>
              <a:rPr lang="ru-RU" dirty="0" smtClean="0"/>
              <a:t>Необходимо </a:t>
            </a:r>
            <a:r>
              <a:rPr lang="ru-RU" dirty="0"/>
              <a:t>строго соблюдать режим дня.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549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 сангвиником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Важно </a:t>
            </a:r>
            <a:r>
              <a:rPr lang="ru-RU" dirty="0"/>
              <a:t>проявление строгости, требовательности к ребёнку, контроль его действий и поступков.</a:t>
            </a:r>
          </a:p>
          <a:p>
            <a:r>
              <a:rPr lang="ru-RU" dirty="0" smtClean="0"/>
              <a:t>Обращать </a:t>
            </a:r>
            <a:r>
              <a:rPr lang="ru-RU" dirty="0"/>
              <a:t>внимание на мелкие нарушения со стороны ребёнка (не убрал игрушки).</a:t>
            </a:r>
          </a:p>
          <a:p>
            <a:r>
              <a:rPr lang="ru-RU" dirty="0" smtClean="0"/>
              <a:t>Необходимо</a:t>
            </a:r>
            <a:r>
              <a:rPr lang="ru-RU" dirty="0"/>
              <a:t>, чтобы начатое дело доводилось до конца с хорошим качеством (не разрешать приниматься за второй рисунок, пока не </a:t>
            </a:r>
            <a:r>
              <a:rPr lang="ru-RU" dirty="0" smtClean="0"/>
              <a:t>окончен первый).</a:t>
            </a:r>
          </a:p>
          <a:p>
            <a:r>
              <a:rPr lang="ru-RU" dirty="0" smtClean="0"/>
              <a:t>Целесообразно </a:t>
            </a:r>
            <a:r>
              <a:rPr lang="ru-RU" dirty="0"/>
              <a:t>небрежно выполненную работу предложить </a:t>
            </a:r>
            <a:r>
              <a:rPr lang="ru-RU" dirty="0" smtClean="0"/>
              <a:t>выполнить заново</a:t>
            </a:r>
            <a:r>
              <a:rPr lang="ru-RU" dirty="0"/>
              <a:t>. Главное показать ребёнку конечный результат добросовестных действий.</a:t>
            </a:r>
          </a:p>
          <a:p>
            <a:r>
              <a:rPr lang="ru-RU" dirty="0" smtClean="0"/>
              <a:t>Важно </a:t>
            </a:r>
            <a:r>
              <a:rPr lang="ru-RU" dirty="0"/>
              <a:t>формировать у ребёнка устойчивые интересы. Не допускать частой смены деятельности.</a:t>
            </a:r>
          </a:p>
          <a:p>
            <a:r>
              <a:rPr lang="ru-RU" dirty="0" smtClean="0"/>
              <a:t>Учить </a:t>
            </a:r>
            <a:r>
              <a:rPr lang="ru-RU" dirty="0"/>
              <a:t>внимательно, относиться к товарищам, стремиться, чтобы складывались прочные, устойчивые отношения.</a:t>
            </a:r>
          </a:p>
        </p:txBody>
      </p:sp>
    </p:spTree>
    <p:extLst>
      <p:ext uri="{BB962C8B-B14F-4D97-AF65-F5344CB8AC3E}">
        <p14:creationId xmlns:p14="http://schemas.microsoft.com/office/powerpoint/2010/main" val="842675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 флегматиком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Нельзя </a:t>
            </a:r>
            <a:r>
              <a:rPr lang="ru-RU" dirty="0"/>
              <a:t>применять окрики, угрозы, </a:t>
            </a:r>
            <a:r>
              <a:rPr lang="ru-RU" dirty="0" err="1"/>
              <a:t>поторапливание</a:t>
            </a:r>
            <a:r>
              <a:rPr lang="ru-RU" dirty="0"/>
              <a:t> - это </a:t>
            </a:r>
            <a:r>
              <a:rPr lang="ru-RU" dirty="0" smtClean="0"/>
              <a:t>оказывает тормозящие </a:t>
            </a:r>
            <a:r>
              <a:rPr lang="ru-RU" dirty="0"/>
              <a:t>влияние на нервную систему </a:t>
            </a:r>
            <a:r>
              <a:rPr lang="ru-RU" dirty="0" smtClean="0"/>
              <a:t>ребёнка.</a:t>
            </a:r>
          </a:p>
          <a:p>
            <a:r>
              <a:rPr lang="ru-RU" dirty="0" smtClean="0"/>
              <a:t>Не </a:t>
            </a:r>
            <a:r>
              <a:rPr lang="ru-RU" dirty="0"/>
              <a:t>следует отстранять ребёнка от той деятельности, которая </a:t>
            </a:r>
            <a:r>
              <a:rPr lang="ru-RU" dirty="0" smtClean="0"/>
              <a:t>требует приложения </a:t>
            </a:r>
            <a:r>
              <a:rPr lang="ru-RU" dirty="0"/>
              <a:t>усилий.</a:t>
            </a:r>
          </a:p>
          <a:p>
            <a:r>
              <a:rPr lang="ru-RU" dirty="0" smtClean="0"/>
              <a:t>Следует </a:t>
            </a:r>
            <a:r>
              <a:rPr lang="ru-RU" dirty="0"/>
              <a:t>чаще хвалить его за скорые действия.</a:t>
            </a:r>
          </a:p>
          <a:p>
            <a:r>
              <a:rPr lang="ru-RU" dirty="0" smtClean="0"/>
              <a:t>Необходимо </a:t>
            </a:r>
            <a:r>
              <a:rPr lang="ru-RU" dirty="0"/>
              <a:t>ставить ребёнка в условия, когда необходимо </a:t>
            </a:r>
            <a:r>
              <a:rPr lang="ru-RU" dirty="0" smtClean="0"/>
              <a:t>быстрые действия </a:t>
            </a:r>
            <a:r>
              <a:rPr lang="ru-RU" dirty="0"/>
              <a:t>(полезны игры соревновательного характера).</a:t>
            </a:r>
          </a:p>
          <a:p>
            <a:r>
              <a:rPr lang="ru-RU" dirty="0" smtClean="0"/>
              <a:t>Следует </a:t>
            </a:r>
            <a:r>
              <a:rPr lang="ru-RU" dirty="0"/>
              <a:t>побуждать ребёнка к движению (гимнастика, подвижные игры</a:t>
            </a:r>
            <a:r>
              <a:rPr lang="ru-RU" dirty="0" smtClean="0"/>
              <a:t>, плавание</a:t>
            </a:r>
            <a:r>
              <a:rPr lang="ru-RU" dirty="0"/>
              <a:t>, бег).</a:t>
            </a:r>
          </a:p>
          <a:p>
            <a:r>
              <a:rPr lang="ru-RU" dirty="0" smtClean="0"/>
              <a:t>Побуждать </a:t>
            </a:r>
            <a:r>
              <a:rPr lang="ru-RU" dirty="0"/>
              <a:t>ребёнка к игре, труду, конструированию - активизировать его.</a:t>
            </a:r>
          </a:p>
          <a:p>
            <a:r>
              <a:rPr lang="ru-RU" dirty="0" smtClean="0"/>
              <a:t>Нельзя </a:t>
            </a:r>
            <a:r>
              <a:rPr lang="ru-RU" dirty="0"/>
              <a:t>резко обрывать ребёнка. Необходимо предупреждать его </a:t>
            </a:r>
            <a:r>
              <a:rPr lang="ru-RU" dirty="0" smtClean="0"/>
              <a:t>за несколько </a:t>
            </a:r>
            <a:r>
              <a:rPr lang="ru-RU" dirty="0"/>
              <a:t>минут о смене вида деятельности.</a:t>
            </a:r>
          </a:p>
          <a:p>
            <a:r>
              <a:rPr lang="ru-RU" dirty="0" smtClean="0"/>
              <a:t>Привлекать </a:t>
            </a:r>
            <a:r>
              <a:rPr lang="ru-RU" dirty="0"/>
              <a:t>ребёнка к деятельности в коллективе.</a:t>
            </a:r>
          </a:p>
        </p:txBody>
      </p:sp>
    </p:spTree>
    <p:extLst>
      <p:ext uri="{BB962C8B-B14F-4D97-AF65-F5344CB8AC3E}">
        <p14:creationId xmlns:p14="http://schemas.microsoft.com/office/powerpoint/2010/main" val="4046726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 </a:t>
            </a:r>
            <a:r>
              <a:rPr lang="ru-RU" b="1" dirty="0" smtClean="0"/>
              <a:t>меланхоликом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Нужно </a:t>
            </a:r>
            <a:r>
              <a:rPr lang="ru-RU" dirty="0"/>
              <a:t>ограничивать шум, новые знакомства, количество игрушек, но в </a:t>
            </a:r>
            <a:r>
              <a:rPr lang="ru-RU" dirty="0" smtClean="0"/>
              <a:t>то же </a:t>
            </a:r>
            <a:r>
              <a:rPr lang="ru-RU" dirty="0"/>
              <a:t>время приучать ребенка не бояться небольшого шума, спокойно, без тревоги относиться к новому человеку.</a:t>
            </a:r>
          </a:p>
          <a:p>
            <a:r>
              <a:rPr lang="ru-RU" dirty="0" smtClean="0"/>
              <a:t>Нельзя </a:t>
            </a:r>
            <a:r>
              <a:rPr lang="ru-RU" dirty="0"/>
              <a:t>повышать голос на ребенка, проявлять к нему чрезмерную </a:t>
            </a:r>
            <a:r>
              <a:rPr lang="ru-RU" dirty="0" smtClean="0"/>
              <a:t> требовательность</a:t>
            </a:r>
            <a:r>
              <a:rPr lang="ru-RU" dirty="0"/>
              <a:t>, наказывать, подчеркивать его недостатки.</a:t>
            </a:r>
          </a:p>
          <a:p>
            <a:r>
              <a:rPr lang="ru-RU" dirty="0" smtClean="0"/>
              <a:t>Целесообразно </a:t>
            </a:r>
            <a:r>
              <a:rPr lang="ru-RU" dirty="0"/>
              <a:t>беседовать с ребенком, так как он отличается внушаемостью. Говорить нужно мягко, </a:t>
            </a:r>
            <a:r>
              <a:rPr lang="ru-RU" dirty="0" err="1"/>
              <a:t>убеждающе</a:t>
            </a:r>
            <a:r>
              <a:rPr lang="ru-RU" dirty="0"/>
              <a:t>, но уверенно</a:t>
            </a:r>
            <a:r>
              <a:rPr lang="ru-RU" dirty="0" smtClean="0"/>
              <a:t>, определенно</a:t>
            </a:r>
            <a:r>
              <a:rPr lang="ru-RU" dirty="0"/>
              <a:t>.</a:t>
            </a:r>
          </a:p>
          <a:p>
            <a:r>
              <a:rPr lang="ru-RU" dirty="0" smtClean="0"/>
              <a:t>Ребенку </a:t>
            </a:r>
            <a:r>
              <a:rPr lang="ru-RU" dirty="0"/>
              <a:t>полезно заниматься спортом.</a:t>
            </a:r>
          </a:p>
          <a:p>
            <a:r>
              <a:rPr lang="ru-RU" dirty="0" smtClean="0"/>
              <a:t>Необходимо </a:t>
            </a:r>
            <a:r>
              <a:rPr lang="ru-RU" dirty="0"/>
              <a:t>разнообразить жизнь ребенка.</a:t>
            </a:r>
          </a:p>
          <a:p>
            <a:r>
              <a:rPr lang="ru-RU" dirty="0" smtClean="0"/>
              <a:t>Надо </a:t>
            </a:r>
            <a:r>
              <a:rPr lang="ru-RU" dirty="0"/>
              <a:t>привлекать ребенка к совместному труду со взрослыми.</a:t>
            </a:r>
          </a:p>
          <a:p>
            <a:r>
              <a:rPr lang="ru-RU" dirty="0" smtClean="0"/>
              <a:t>Важно </a:t>
            </a:r>
            <a:r>
              <a:rPr lang="ru-RU" dirty="0"/>
              <a:t>развивать у него общительность.</a:t>
            </a:r>
          </a:p>
          <a:p>
            <a:r>
              <a:rPr lang="ru-RU" dirty="0" smtClean="0"/>
              <a:t>Необходимо </a:t>
            </a:r>
            <a:r>
              <a:rPr lang="ru-RU" dirty="0"/>
              <a:t>поддерживать у него положительные эмоции, проявлять </a:t>
            </a:r>
            <a:r>
              <a:rPr lang="ru-RU" dirty="0" smtClean="0"/>
              <a:t>по отношению </a:t>
            </a:r>
            <a:r>
              <a:rPr lang="ru-RU" dirty="0"/>
              <a:t>к нему доброжелательность, чуткость</a:t>
            </a:r>
          </a:p>
        </p:txBody>
      </p:sp>
    </p:spTree>
    <p:extLst>
      <p:ext uri="{BB962C8B-B14F-4D97-AF65-F5344CB8AC3E}">
        <p14:creationId xmlns:p14="http://schemas.microsoft.com/office/powerpoint/2010/main" val="90463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Темперамент вашего ребёнка</a:t>
            </a:r>
            <a:br>
              <a:rPr lang="ru-RU" dirty="0" smtClean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</a:br>
            <a:r>
              <a:rPr lang="ru-RU" sz="1800" dirty="0" smtClean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Отмечайте, пожалуйста, как ведет себя ваш ребенок в следующих ситуациях. Для этого каждый раз, наблюдая за реакцией ребенка, ставьте пометку в соответствующей графе.</a:t>
            </a:r>
            <a:endParaRPr lang="ru-RU" dirty="0">
              <a:ln w="0">
                <a:solidFill>
                  <a:srgbClr val="0070C0"/>
                </a:solidFill>
              </a:ln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8810" y="1825625"/>
            <a:ext cx="5490990" cy="4564158"/>
          </a:xfrm>
        </p:spPr>
        <p:txBody>
          <a:bodyPr>
            <a:noAutofit/>
          </a:bodyPr>
          <a:lstStyle/>
          <a:p>
            <a:r>
              <a:rPr lang="ru-RU" sz="1900" b="1" u="sng" dirty="0" smtClean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1</a:t>
            </a:r>
            <a:r>
              <a:rPr lang="ru-RU" sz="1900" b="1" u="sng" dirty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. Как ведет себя ребенок, если возникает необходимость быстро, безотлагательно действовать?</a:t>
            </a:r>
          </a:p>
          <a:p>
            <a:r>
              <a:rPr lang="ru-RU" sz="1900" dirty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а) включается легко, без ярких эмоций.</a:t>
            </a:r>
          </a:p>
          <a:p>
            <a:r>
              <a:rPr lang="ru-RU" sz="1900" dirty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б) включается очень активно, эмоционально.</a:t>
            </a:r>
          </a:p>
          <a:p>
            <a:r>
              <a:rPr lang="ru-RU" sz="1900" dirty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в) включается неторопливо.</a:t>
            </a:r>
          </a:p>
          <a:p>
            <a:r>
              <a:rPr lang="ru-RU" sz="1900" dirty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г) </a:t>
            </a:r>
            <a:r>
              <a:rPr lang="ru-RU" sz="1900" dirty="0" smtClean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включается </a:t>
            </a:r>
            <a:r>
              <a:rPr lang="ru-RU" sz="1900" dirty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робко, осторожно.</a:t>
            </a:r>
          </a:p>
          <a:p>
            <a:r>
              <a:rPr lang="ru-RU" sz="1900" b="1" u="sng" dirty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2. Как реагирует ребенок на замечания взрослого?</a:t>
            </a:r>
          </a:p>
          <a:p>
            <a:r>
              <a:rPr lang="ru-RU" sz="1900" dirty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а) говорит, что больше не будет, но позже делает то же самое.</a:t>
            </a:r>
          </a:p>
          <a:p>
            <a:r>
              <a:rPr lang="ru-RU" sz="1900" dirty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б) не слушает и поступает по-своему, проявляет бурную реакцию.</a:t>
            </a:r>
          </a:p>
          <a:p>
            <a:r>
              <a:rPr lang="ru-RU" sz="1900" dirty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в) молчит, принимает к сведению, обдумывает.</a:t>
            </a:r>
          </a:p>
          <a:p>
            <a:r>
              <a:rPr lang="ru-RU" sz="1900" dirty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г) обижается, молчит, долго переживает, плачет.</a:t>
            </a:r>
          </a:p>
          <a:p>
            <a:endParaRPr lang="ru-RU" sz="19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296359" cy="4351338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 smtClean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3. Как разговаривает ребенок в значимых для него ситуациях?</a:t>
            </a:r>
          </a:p>
          <a:p>
            <a:r>
              <a:rPr lang="ru-RU" dirty="0" smtClean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а) быстро, прислушиваясь к высказываниям других.</a:t>
            </a:r>
          </a:p>
          <a:p>
            <a:r>
              <a:rPr lang="ru-RU" dirty="0" smtClean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б) стремительно, страстно, никого не слушая.</a:t>
            </a:r>
          </a:p>
          <a:p>
            <a:r>
              <a:rPr lang="ru-RU" dirty="0" smtClean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в) спокойно и уверенно.</a:t>
            </a:r>
          </a:p>
          <a:p>
            <a:r>
              <a:rPr lang="ru-RU" dirty="0" smtClean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г) с сомнениями, неуверенно, оглядываясь на других.</a:t>
            </a:r>
          </a:p>
          <a:p>
            <a:r>
              <a:rPr lang="ru-RU" b="1" u="sng" dirty="0" smtClean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4. Как ребенок ведет себя в непривычной для него обстановке?</a:t>
            </a:r>
          </a:p>
          <a:p>
            <a:r>
              <a:rPr lang="ru-RU" dirty="0" smtClean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а) легко ориентируется, проявляет любопытство, активность.</a:t>
            </a:r>
          </a:p>
          <a:p>
            <a:r>
              <a:rPr lang="ru-RU" dirty="0" smtClean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б) возбужден, иногда излишне беспокоен.</a:t>
            </a:r>
          </a:p>
          <a:p>
            <a:r>
              <a:rPr lang="ru-RU" dirty="0" smtClean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в) внимательно, обстоятельно осматривает все вокруг.</a:t>
            </a:r>
          </a:p>
          <a:p>
            <a:r>
              <a:rPr lang="ru-RU" dirty="0" smtClean="0">
                <a:ln w="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г) слушается взрослых, ведет себя застенчиво.</a:t>
            </a:r>
          </a:p>
          <a:p>
            <a:endParaRPr lang="ru-RU" dirty="0">
              <a:ln w="0">
                <a:solidFill>
                  <a:srgbClr val="0070C0"/>
                </a:solidFill>
              </a:ln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403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8294" y="376142"/>
            <a:ext cx="9602118" cy="1325563"/>
          </a:xfrm>
        </p:spPr>
        <p:txBody>
          <a:bodyPr>
            <a:normAutofit/>
          </a:bodyPr>
          <a:lstStyle/>
          <a:p>
            <a:r>
              <a:rPr lang="ru-RU" sz="2000" b="1" spc="50" dirty="0" smtClean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Если ребенок чаще всего проявляет реакции по типу "А",  то у него преобладают сангвинические черты темперамента, по типу "Б"- холерические черты, по типу "В"- флегматические, по типу "Г"- меланхолические.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573" y="1825625"/>
            <a:ext cx="10979227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ЭМОЦИОНАЛЬНО </a:t>
            </a:r>
            <a:r>
              <a:rPr lang="ru-RU" b="1" dirty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НЕСТАБИЛЬНЫЕ:</a:t>
            </a:r>
          </a:p>
          <a:p>
            <a:r>
              <a:rPr lang="ru-RU" b="1" dirty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МЕЛАНХОЛИК</a:t>
            </a:r>
            <a:r>
              <a:rPr lang="ru-RU" b="1" dirty="0" smtClean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тревожный</a:t>
            </a:r>
            <a:r>
              <a:rPr lang="ru-RU" b="1" dirty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легко расстраивающийся, сдержанный, необщительный, тихий, пессимистический, негибкий.</a:t>
            </a:r>
          </a:p>
          <a:p>
            <a:r>
              <a:rPr lang="ru-RU" b="1" dirty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ХОЛЕРИК</a:t>
            </a:r>
            <a:r>
              <a:rPr lang="ru-RU" b="1" dirty="0" smtClean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чувствительный</a:t>
            </a:r>
            <a:r>
              <a:rPr lang="ru-RU" b="1" dirty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беспокойный, агрессивный, раздражительный, изменчивый, оптимистический, активный.</a:t>
            </a:r>
          </a:p>
          <a:p>
            <a:pPr marL="0" indent="0" algn="ctr">
              <a:buNone/>
            </a:pPr>
            <a:r>
              <a:rPr lang="ru-RU" b="1" dirty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ЭМОЦИОНАЛЬНО СТАБИЛЬНЫЕ:</a:t>
            </a:r>
          </a:p>
          <a:p>
            <a:r>
              <a:rPr lang="ru-RU" b="1" dirty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ФЛЕГМАТИК</a:t>
            </a:r>
            <a:r>
              <a:rPr lang="ru-RU" b="1" dirty="0" smtClean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пассивный</a:t>
            </a:r>
            <a:r>
              <a:rPr lang="ru-RU" b="1" dirty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осмотрительный, вдумчивый, мирный, контролируемый, внушающий доверие, ровный, спокойный.</a:t>
            </a:r>
          </a:p>
          <a:p>
            <a:r>
              <a:rPr lang="ru-RU" b="1" dirty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САНГВИНИК</a:t>
            </a:r>
            <a:r>
              <a:rPr lang="ru-RU" b="1" dirty="0" smtClean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общительный</a:t>
            </a:r>
            <a:r>
              <a:rPr lang="ru-RU" b="1" dirty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открытый, разговорчивый, отзывчивый, жизнерадостный, склонный к лидерству, беспечный.</a:t>
            </a:r>
          </a:p>
          <a:p>
            <a:endParaRPr lang="ru-RU" b="1" dirty="0">
              <a:ln w="9525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104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304" y="365125"/>
            <a:ext cx="11155496" cy="1325563"/>
          </a:xfrm>
        </p:spPr>
        <p:txBody>
          <a:bodyPr/>
          <a:lstStyle/>
          <a:p>
            <a:pPr algn="ctr"/>
            <a:r>
              <a:rPr lang="ru-RU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Характеристика основных типов темперамента у дошкольников</a:t>
            </a:r>
            <a:endParaRPr lang="ru-RU" b="1" dirty="0">
              <a:ln w="10160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Известно, что психика ребенка не является чистой доской </a:t>
            </a:r>
            <a:endParaRPr lang="ru-RU" b="1" dirty="0" smtClean="0">
              <a:ln w="10160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В </a:t>
            </a:r>
            <a:r>
              <a:rPr lang="ru-RU" b="1" dirty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процессе воспитания </a:t>
            </a:r>
            <a:r>
              <a:rPr lang="ru-RU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надо </a:t>
            </a:r>
            <a:r>
              <a:rPr lang="ru-RU" b="1" dirty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опираться на имеющиеся у него от рождения свойства темперамента, которые у всех разные. </a:t>
            </a:r>
            <a:endParaRPr lang="ru-RU" b="1" dirty="0" smtClean="0">
              <a:ln w="10160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Это необходимо:</a:t>
            </a:r>
          </a:p>
          <a:p>
            <a:pPr lvl="1"/>
            <a:r>
              <a:rPr lang="ru-RU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Для </a:t>
            </a:r>
            <a:r>
              <a:rPr lang="ru-RU" b="1" dirty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эффективного взаимодействия с детьми, </a:t>
            </a:r>
            <a:endParaRPr lang="ru-RU" b="1" dirty="0" smtClean="0">
              <a:ln w="10160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lvl="1"/>
            <a:r>
              <a:rPr lang="ru-RU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Уменьшения </a:t>
            </a:r>
            <a:r>
              <a:rPr lang="ru-RU" b="1" dirty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вероятности возникновения конфликтных </a:t>
            </a:r>
            <a:r>
              <a:rPr lang="ru-RU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ситуаций</a:t>
            </a:r>
          </a:p>
          <a:p>
            <a:pPr lvl="1"/>
            <a:r>
              <a:rPr lang="ru-RU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Предупреждение возможного </a:t>
            </a:r>
            <a:r>
              <a:rPr lang="ru-RU" b="1" dirty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стресса. </a:t>
            </a:r>
            <a:endParaRPr lang="ru-RU" b="1" dirty="0" smtClean="0">
              <a:ln w="10160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lvl="1"/>
            <a:r>
              <a:rPr lang="ru-RU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Поэтому </a:t>
            </a:r>
            <a:r>
              <a:rPr lang="ru-RU" b="1" dirty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усилия при взаимодействии с ребенком должны быть направлены не на его исправление, а на грамотное использование достоинств и преимуществ темперамента с одновременной нейтрализацией отрицательных проявлений.</a:t>
            </a:r>
          </a:p>
        </p:txBody>
      </p:sp>
    </p:spTree>
    <p:extLst>
      <p:ext uri="{BB962C8B-B14F-4D97-AF65-F5344CB8AC3E}">
        <p14:creationId xmlns:p14="http://schemas.microsoft.com/office/powerpoint/2010/main" val="18453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126"/>
            <a:ext cx="10515600" cy="6924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Сангвиник.</a:t>
            </a:r>
            <a:endParaRPr lang="ru-RU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8473" y="1057621"/>
            <a:ext cx="5711328" cy="501267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Характерно  преобладание хорошего настроения. </a:t>
            </a:r>
          </a:p>
          <a:p>
            <a:r>
              <a:rPr lang="ru-RU" dirty="0" smtClean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Они жизнерадостны. </a:t>
            </a:r>
          </a:p>
          <a:p>
            <a:r>
              <a:rPr lang="ru-RU" dirty="0" smtClean="0"/>
              <a:t>На положительные стимулы реагируют громким смехом, </a:t>
            </a:r>
          </a:p>
          <a:p>
            <a:r>
              <a:rPr lang="ru-RU" dirty="0" smtClean="0"/>
              <a:t>На отрицательные стимулы реагируют громким плачем. </a:t>
            </a:r>
          </a:p>
          <a:p>
            <a:r>
              <a:rPr lang="ru-RU" dirty="0" smtClean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Все внутренние переживания у них проявляются внешне. </a:t>
            </a:r>
          </a:p>
          <a:p>
            <a:r>
              <a:rPr lang="ru-RU" sz="29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 удовольствием и энергично берутся за новое дело, испытывая и проявляя при этом яркие положительные эмоции. </a:t>
            </a:r>
          </a:p>
          <a:p>
            <a:r>
              <a:rPr lang="ru-RU" dirty="0" smtClean="0"/>
              <a:t>Их движения очень выразительны </a:t>
            </a:r>
          </a:p>
          <a:p>
            <a:r>
              <a:rPr lang="ru-RU" dirty="0" smtClean="0"/>
              <a:t>Детей отличает живая мимика.</a:t>
            </a:r>
          </a:p>
          <a:p>
            <a:r>
              <a:rPr lang="ru-RU" sz="29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Характерна высокая работоспособность, они долго могут заниматься интересующим делом.</a:t>
            </a:r>
          </a:p>
          <a:p>
            <a:r>
              <a:rPr lang="ru-RU" sz="29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Легко переходят от сна к бодрствованию и </a:t>
            </a:r>
            <a:r>
              <a:rPr lang="ru-RU" sz="2900" dirty="0" smtClean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наоборот</a:t>
            </a:r>
            <a:endParaRPr lang="ru-RU" sz="2900" dirty="0">
              <a:ln w="0">
                <a:solidFill>
                  <a:schemeClr val="accent2">
                    <a:lumMod val="75000"/>
                  </a:schemeClr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9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Легко привыкают к новой обстановке.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37453" y="490252"/>
            <a:ext cx="5516696" cy="6147412"/>
          </a:xfrm>
        </p:spPr>
        <p:txBody>
          <a:bodyPr>
            <a:normAutofit fontScale="62500" lnSpcReduction="20000"/>
          </a:bodyPr>
          <a:lstStyle/>
          <a:p>
            <a:r>
              <a:rPr lang="ru-RU" sz="3000" dirty="0" smtClean="0"/>
              <a:t>Чувства, интересы и настроения этих детей неустойчивы. </a:t>
            </a:r>
          </a:p>
          <a:p>
            <a:r>
              <a:rPr lang="ru-RU" sz="3000" dirty="0" smtClean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Нередко они бросают начатое дело и тут же берутся за новое. </a:t>
            </a:r>
          </a:p>
          <a:p>
            <a:r>
              <a:rPr lang="ru-RU" sz="30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Они быстро прекращают выполнение дела, если пропадает интерес к нему. </a:t>
            </a:r>
          </a:p>
          <a:p>
            <a:r>
              <a:rPr lang="ru-RU" sz="3000" dirty="0" smtClean="0"/>
              <a:t>Они любят шумные игры и предпочитают деятельность, связанную с двигательной активностью. </a:t>
            </a:r>
          </a:p>
          <a:p>
            <a:r>
              <a:rPr lang="ru-RU" sz="30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Навыки формируются у этих малышей быстро и легко перестраиваются. </a:t>
            </a:r>
          </a:p>
          <a:p>
            <a:r>
              <a:rPr lang="ru-RU" sz="30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Сангвиника легко дисциплинировать</a:t>
            </a:r>
            <a:r>
              <a:rPr lang="ru-RU" sz="3000" dirty="0" smtClean="0"/>
              <a:t>. </a:t>
            </a:r>
          </a:p>
          <a:p>
            <a:r>
              <a:rPr lang="ru-RU" sz="3000" dirty="0" smtClean="0"/>
              <a:t>В большей степени они отвлекаются на внешние стимулы, чем на внутренние. </a:t>
            </a:r>
          </a:p>
          <a:p>
            <a:r>
              <a:rPr lang="ru-RU" sz="30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Чувствительность к раздражителям у них понижена, поэтому они не реагируют на замечание, сделанное тихим голосом.</a:t>
            </a:r>
          </a:p>
          <a:p>
            <a:r>
              <a:rPr lang="ru-RU" sz="3000" dirty="0" smtClean="0"/>
              <a:t> Речь у таких детей громкая, энергичная, ее темп быстрый.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20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764"/>
          </a:xfrm>
        </p:spPr>
        <p:txBody>
          <a:bodyPr>
            <a:normAutofit/>
          </a:bodyPr>
          <a:lstStyle/>
          <a:p>
            <a:r>
              <a:rPr lang="ru-RU" sz="4000" b="1" dirty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Холерик.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337" y="1112704"/>
            <a:ext cx="5799463" cy="5376231"/>
          </a:xfrm>
        </p:spPr>
        <p:txBody>
          <a:bodyPr>
            <a:noAutofit/>
          </a:bodyPr>
          <a:lstStyle/>
          <a:p>
            <a:r>
              <a:rPr lang="ru-RU" sz="2000" dirty="0" smtClean="0"/>
              <a:t>Часто </a:t>
            </a:r>
            <a:r>
              <a:rPr lang="ru-RU" sz="2000" dirty="0"/>
              <a:t>меняется </a:t>
            </a:r>
            <a:r>
              <a:rPr lang="ru-RU" sz="2000" dirty="0" smtClean="0"/>
              <a:t>настроение</a:t>
            </a:r>
          </a:p>
          <a:p>
            <a:r>
              <a:rPr lang="ru-RU" sz="20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Эмоции имеют крайние проявления: они не плачут, а рыдают, не улыбаются, а хохочут.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бурно реагируют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внешние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раздражители</a:t>
            </a:r>
          </a:p>
          <a:p>
            <a:r>
              <a:rPr lang="ru-RU" sz="20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Они не сдержанны, нетерпеливы, вспыльчивы.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активны, что прежде всего заметно в сфере движений: они предпочитают подвижные игры, игры с элементами спорта, а нередко просто бегают по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комнате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Навыки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формируются у них долго и с трудом перестраиваются.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Движения детей прерывисты. </a:t>
            </a:r>
          </a:p>
          <a:p>
            <a:r>
              <a:rPr lang="ru-RU" sz="2000" dirty="0" smtClean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Таких </a:t>
            </a:r>
            <a:r>
              <a:rPr lang="ru-RU" sz="20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детей трудно дисциплинировать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82369" y="462708"/>
            <a:ext cx="5181600" cy="5607586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Испытывают трудности в переключении и концентрации </a:t>
            </a:r>
            <a:r>
              <a:rPr lang="ru-RU" sz="24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внимания</a:t>
            </a:r>
          </a:p>
          <a:p>
            <a:r>
              <a:rPr lang="ru-RU" sz="24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силу своей импульсивности они часто нарушают хорошо известные им правила поведения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запреты взрослых выражают бурный протест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Чувствительны к нарушению режима дня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Чувствительны к нарушению сложившихся стереотипов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Плохо засыпают и беспокойно спят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могут сдерживать чувство голода громко и настойчиво требуют пищу</a:t>
            </a:r>
          </a:p>
          <a:p>
            <a:r>
              <a:rPr lang="ru-RU" sz="24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Речь у таких детей быстрая, сбивчивая, нередко непонятная.</a:t>
            </a:r>
          </a:p>
          <a:p>
            <a:endParaRPr lang="ru-RU" sz="2400" dirty="0">
              <a:ln w="0">
                <a:solidFill>
                  <a:schemeClr val="accent6">
                    <a:lumMod val="75000"/>
                  </a:schemeClr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100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43939"/>
            <a:ext cx="10515600" cy="769613"/>
          </a:xfrm>
        </p:spPr>
        <p:txBody>
          <a:bodyPr>
            <a:normAutofit/>
          </a:bodyPr>
          <a:lstStyle/>
          <a:p>
            <a:r>
              <a:rPr lang="ru-RU" sz="4000" b="1" dirty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Флегматик.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4406" y="1090670"/>
            <a:ext cx="5486400" cy="5086293"/>
          </a:xfrm>
        </p:spPr>
        <p:txBody>
          <a:bodyPr>
            <a:no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Отличаются низкой эмоциональностью</a:t>
            </a:r>
          </a:p>
          <a:p>
            <a:r>
              <a:rPr lang="ru-RU" sz="20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Мимика невыразительная, бедная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Эмоции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проявляются неявно: негромко смеются и тихонько плачут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Характерна высокая работоспособность, </a:t>
            </a:r>
          </a:p>
          <a:p>
            <a:r>
              <a:rPr lang="ru-RU" sz="20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Характерно умение делать все тщательно, кропотливо, </a:t>
            </a:r>
          </a:p>
          <a:p>
            <a:r>
              <a:rPr lang="ru-RU" sz="20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Характерна длительная концентрация на выполнении задания, например, долгое наблюдение за заинтересовавшим их объектом.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Любую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 малыши выполняют медленно, им необходимо некоторое время, чтобы освоить, понять, что же от них требуют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Навыки и привычки формируются крайне медленно, но очень устойчивы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451692"/>
            <a:ext cx="5181600" cy="5725271"/>
          </a:xfrm>
        </p:spPr>
        <p:txBody>
          <a:bodyPr>
            <a:no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 предпочитают играть одни в спокойные игры: режиссерские, настольно-печатные </a:t>
            </a:r>
          </a:p>
          <a:p>
            <a:r>
              <a:rPr lang="ru-RU" sz="2000" dirty="0" smtClean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Избегают </a:t>
            </a:r>
            <a:r>
              <a:rPr lang="ru-RU" sz="20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занятий, связанных с двигательными нагрузками. </a:t>
            </a:r>
          </a:p>
          <a:p>
            <a:r>
              <a:rPr lang="ru-RU" sz="20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Легко дисциплинируются в привычной обстановке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Болезненно переживают нарушение привычной обстановки, а также нарушение режима дня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Болезненно переживают нарушение устоявшихся стереотипов.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 дети с трудом к ним приспосабливаются, </a:t>
            </a:r>
            <a:r>
              <a:rPr lang="ru-RU" sz="20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они сами плохо сходятся с другими детьми.</a:t>
            </a:r>
          </a:p>
          <a:p>
            <a:r>
              <a:rPr lang="ru-RU" sz="20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Легко засыпают, </a:t>
            </a:r>
            <a:r>
              <a:rPr lang="ru-RU" sz="2000" dirty="0" smtClean="0"/>
              <a:t>много спят </a:t>
            </a:r>
          </a:p>
          <a:p>
            <a:r>
              <a:rPr lang="ru-RU" sz="2000" dirty="0" smtClean="0"/>
              <a:t>Характерна  медленная, негромкая, с длительными паузами речь.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7559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0622"/>
          </a:xfrm>
        </p:spPr>
        <p:txBody>
          <a:bodyPr/>
          <a:lstStyle/>
          <a:p>
            <a:r>
              <a:rPr lang="ru-RU" sz="40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Меланхолик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4236" y="1035747"/>
            <a:ext cx="5865564" cy="5298952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Отличается высокой чувствительностью, </a:t>
            </a:r>
          </a:p>
          <a:p>
            <a:r>
              <a:rPr lang="ru-RU" dirty="0" smtClean="0"/>
              <a:t>Глубиной </a:t>
            </a:r>
            <a:r>
              <a:rPr lang="ru-RU" dirty="0"/>
              <a:t>и устойчивостью эмоций при слабом их внешнем выражении. </a:t>
            </a:r>
            <a:endParaRPr lang="ru-RU" dirty="0" smtClean="0"/>
          </a:p>
          <a:p>
            <a:r>
              <a:rPr lang="ru-RU" sz="29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Склонен к мнительности и обидчивости. </a:t>
            </a:r>
          </a:p>
          <a:p>
            <a:r>
              <a:rPr lang="ru-RU" sz="29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Нередко развиваются повышенная ранимость, замкнутость, отчужденность. </a:t>
            </a:r>
          </a:p>
          <a:p>
            <a:r>
              <a:rPr lang="ru-RU" dirty="0" smtClean="0"/>
              <a:t>Кажется </a:t>
            </a:r>
            <a:r>
              <a:rPr lang="ru-RU" dirty="0"/>
              <a:t>пугливым.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сразу входит в общую игру, чаще наблюдает со стороны. </a:t>
            </a:r>
            <a:endParaRPr lang="ru-RU" dirty="0" smtClean="0"/>
          </a:p>
          <a:p>
            <a:r>
              <a:rPr lang="ru-RU" sz="29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то же время всецело отдается игре, любит мечтать, фантазировать, очень хороший актер.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В его действиях много непонятного, что обусловлено богатством внутреннего мира.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035747"/>
            <a:ext cx="5181600" cy="5141215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Обычно ребенок грустит, слишком рассудителен и часто ведет себя как маленький взрослый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Очень привязчив и отзывчив на ласку, чистосердечен и общителен, но лишь с теми, кого любит. </a:t>
            </a:r>
          </a:p>
          <a:p>
            <a:r>
              <a:rPr lang="ru-RU" sz="29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 посторонними скрытен, раним замкнут, обижается по любому поводу. </a:t>
            </a:r>
          </a:p>
          <a:p>
            <a:r>
              <a:rPr lang="ru-RU" sz="29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Круг общения узок, связи не многочисленны, но глубоки и искренни. </a:t>
            </a:r>
          </a:p>
          <a:p>
            <a:r>
              <a:rPr lang="ru-RU" sz="29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Кажется не уверенным, замкнутым и осторожным. </a:t>
            </a:r>
          </a:p>
          <a:p>
            <a:r>
              <a:rPr lang="ru-RU" dirty="0" smtClean="0"/>
              <a:t>Долго не может заснуть. </a:t>
            </a:r>
          </a:p>
          <a:p>
            <a:r>
              <a:rPr lang="ru-RU" sz="29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Чувствителен к страданиям других. </a:t>
            </a:r>
          </a:p>
          <a:p>
            <a:r>
              <a:rPr lang="ru-RU" sz="29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игре одинок из-за мнительности и страха предложить свое общество другим, </a:t>
            </a:r>
          </a:p>
          <a:p>
            <a:r>
              <a:rPr lang="ru-RU" dirty="0" smtClean="0"/>
              <a:t>Боится  неожиданности.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086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 </a:t>
            </a:r>
            <a:r>
              <a:rPr lang="ru-RU" dirty="0"/>
              <a:t>воспитании </a:t>
            </a:r>
            <a:r>
              <a:rPr lang="ru-RU" b="1" dirty="0"/>
              <a:t>ребенка-холерика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С</a:t>
            </a:r>
            <a:r>
              <a:rPr lang="ru-RU" dirty="0" smtClean="0"/>
              <a:t>ледует </a:t>
            </a:r>
            <a:r>
              <a:rPr lang="ru-RU" dirty="0"/>
              <a:t>замедлить темп «его кружения по жизни», расставив на пути различные шлагбаумы и непредвиденные остановки. </a:t>
            </a:r>
            <a:endParaRPr lang="ru-RU" dirty="0" smtClean="0"/>
          </a:p>
          <a:p>
            <a:r>
              <a:rPr lang="ru-RU" dirty="0" smtClean="0"/>
              <a:t>Направить </a:t>
            </a:r>
            <a:r>
              <a:rPr lang="ru-RU" dirty="0"/>
              <a:t>бьющую ключом энергию дошкольника на нужные, полезные дела, учить обдумывать свои решения, оценивать резервы своих сил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Воспитывать </a:t>
            </a:r>
            <a:r>
              <a:rPr lang="ru-RU" dirty="0"/>
              <a:t>настойчивость и сдержанность, как надо владеть собой, чтобы не вспылить, погашать любую агрессивность.</a:t>
            </a:r>
          </a:p>
          <a:p>
            <a:r>
              <a:rPr lang="ru-RU" dirty="0"/>
              <a:t>Необходимо подбирать игры, которые укрепляют процессы торможения и не приводят к перевозбуждению нервной системы: спокойные, в которых все зависит от внимания и требуется минимум эмоций. </a:t>
            </a:r>
            <a:endParaRPr lang="ru-RU" dirty="0" smtClean="0"/>
          </a:p>
          <a:p>
            <a:r>
              <a:rPr lang="ru-RU" dirty="0" smtClean="0"/>
              <a:t>Родителям </a:t>
            </a:r>
            <a:r>
              <a:rPr lang="ru-RU" dirty="0"/>
              <a:t>и воспитателям важно помнить, что непосредственность холерика нередко выливается в бестактность и задевает самолюбие людей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Такого ребенка необходимо учить вежливости. Требовать, чтобы он стал таким, поскольку холерик обычно реагирует лишь на требования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395805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758</TotalTime>
  <Words>1819</Words>
  <Application>Microsoft Office PowerPoint</Application>
  <PresentationFormat>Широкоэкранный</PresentationFormat>
  <Paragraphs>168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Темперамент, характер, личность.</vt:lpstr>
      <vt:lpstr>Темперамент вашего ребёнка Отмечайте, пожалуйста, как ведет себя ваш ребенок в следующих ситуациях. Для этого каждый раз, наблюдая за реакцией ребенка, ставьте пометку в соответствующей графе.</vt:lpstr>
      <vt:lpstr>Если ребенок чаще всего проявляет реакции по типу "А",  то у него преобладают сангвинические черты темперамента, по типу "Б"- холерические черты, по типу "В"- флегматические, по типу "Г"- меланхолические. </vt:lpstr>
      <vt:lpstr>Характеристика основных типов темперамента у дошкольников</vt:lpstr>
      <vt:lpstr>Сангвиник.</vt:lpstr>
      <vt:lpstr>Холерик.</vt:lpstr>
      <vt:lpstr>Флегматик.</vt:lpstr>
      <vt:lpstr>Меланхолик</vt:lpstr>
      <vt:lpstr>При воспитании ребенка-холерика</vt:lpstr>
      <vt:lpstr>При воспитании сангвиника</vt:lpstr>
      <vt:lpstr>Маленький флегматик</vt:lpstr>
      <vt:lpstr>Меланхолик </vt:lpstr>
      <vt:lpstr>С холериком:</vt:lpstr>
      <vt:lpstr>С сангвиником:</vt:lpstr>
      <vt:lpstr>С флегматиком:</vt:lpstr>
      <vt:lpstr>С меланхоликом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Темперамент детей</dc:title>
  <dc:creator>1</dc:creator>
  <cp:lastModifiedBy>1</cp:lastModifiedBy>
  <cp:revision>21</cp:revision>
  <dcterms:created xsi:type="dcterms:W3CDTF">2016-04-03T08:38:23Z</dcterms:created>
  <dcterms:modified xsi:type="dcterms:W3CDTF">2016-04-14T15:40:59Z</dcterms:modified>
</cp:coreProperties>
</file>